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442" r:id="rId67"/>
    <p:sldId id="355" r:id="rId68"/>
    <p:sldId id="356" r:id="rId69"/>
    <p:sldId id="357" r:id="rId70"/>
    <p:sldId id="358" r:id="rId71"/>
    <p:sldId id="443" r:id="rId72"/>
    <p:sldId id="359" r:id="rId73"/>
    <p:sldId id="361" r:id="rId74"/>
    <p:sldId id="362" r:id="rId75"/>
    <p:sldId id="363" r:id="rId76"/>
    <p:sldId id="444" r:id="rId77"/>
    <p:sldId id="364" r:id="rId78"/>
    <p:sldId id="365" r:id="rId79"/>
    <p:sldId id="366" r:id="rId80"/>
    <p:sldId id="367" r:id="rId81"/>
    <p:sldId id="368" r:id="rId82"/>
    <p:sldId id="369" r:id="rId83"/>
    <p:sldId id="370" r:id="rId84"/>
    <p:sldId id="371" r:id="rId85"/>
    <p:sldId id="372" r:id="rId86"/>
    <p:sldId id="373" r:id="rId87"/>
    <p:sldId id="374" r:id="rId88"/>
    <p:sldId id="375" r:id="rId89"/>
    <p:sldId id="378" r:id="rId90"/>
    <p:sldId id="379" r:id="rId91"/>
    <p:sldId id="376" r:id="rId92"/>
    <p:sldId id="377" r:id="rId93"/>
    <p:sldId id="380" r:id="rId94"/>
    <p:sldId id="383" r:id="rId95"/>
    <p:sldId id="381" r:id="rId96"/>
    <p:sldId id="382" r:id="rId97"/>
    <p:sldId id="384" r:id="rId98"/>
    <p:sldId id="385" r:id="rId99"/>
    <p:sldId id="387" r:id="rId100"/>
    <p:sldId id="386" r:id="rId101"/>
    <p:sldId id="388" r:id="rId102"/>
    <p:sldId id="390" r:id="rId103"/>
    <p:sldId id="389" r:id="rId104"/>
    <p:sldId id="391" r:id="rId105"/>
    <p:sldId id="392" r:id="rId106"/>
    <p:sldId id="393" r:id="rId107"/>
    <p:sldId id="394" r:id="rId108"/>
    <p:sldId id="395" r:id="rId109"/>
    <p:sldId id="396" r:id="rId110"/>
    <p:sldId id="397" r:id="rId111"/>
    <p:sldId id="399" r:id="rId112"/>
    <p:sldId id="400" r:id="rId113"/>
    <p:sldId id="398" r:id="rId114"/>
    <p:sldId id="401" r:id="rId115"/>
    <p:sldId id="402" r:id="rId116"/>
    <p:sldId id="403" r:id="rId117"/>
    <p:sldId id="404" r:id="rId118"/>
    <p:sldId id="405" r:id="rId119"/>
    <p:sldId id="406" r:id="rId120"/>
    <p:sldId id="407" r:id="rId121"/>
    <p:sldId id="408" r:id="rId122"/>
    <p:sldId id="409" r:id="rId123"/>
    <p:sldId id="410" r:id="rId124"/>
    <p:sldId id="411" r:id="rId125"/>
    <p:sldId id="412" r:id="rId126"/>
    <p:sldId id="413" r:id="rId127"/>
    <p:sldId id="414" r:id="rId128"/>
    <p:sldId id="415" r:id="rId129"/>
    <p:sldId id="416" r:id="rId130"/>
    <p:sldId id="417" r:id="rId131"/>
    <p:sldId id="418" r:id="rId132"/>
    <p:sldId id="419" r:id="rId133"/>
    <p:sldId id="421" r:id="rId134"/>
    <p:sldId id="422" r:id="rId135"/>
    <p:sldId id="420" r:id="rId136"/>
    <p:sldId id="423" r:id="rId137"/>
    <p:sldId id="425" r:id="rId138"/>
    <p:sldId id="424" r:id="rId139"/>
    <p:sldId id="426" r:id="rId140"/>
    <p:sldId id="427" r:id="rId141"/>
    <p:sldId id="428" r:id="rId142"/>
    <p:sldId id="429" r:id="rId143"/>
    <p:sldId id="430" r:id="rId144"/>
    <p:sldId id="433" r:id="rId145"/>
    <p:sldId id="431" r:id="rId146"/>
    <p:sldId id="432"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442"/>
            <p14:sldId id="355"/>
            <p14:sldId id="356"/>
            <p14:sldId id="357"/>
            <p14:sldId id="358"/>
            <p14:sldId id="443"/>
            <p14:sldId id="359"/>
            <p14:sldId id="361"/>
            <p14:sldId id="362"/>
            <p14:sldId id="363"/>
          </p14:sldIdLst>
        </p14:section>
        <p14:section name="Pricing and valuation of futures" id="{38D687B7-C708-4E0E-A7E9-A0C2CFBBFC70}">
          <p14:sldIdLst>
            <p14:sldId id="444"/>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8" d="100"/>
          <a:sy n="68"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7/25/2023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400" dirty="0"/>
              <a:t>For underlying assets with ownership benefits or benefit (B) or costs (C) expressed as a known amount in present value terms at t = 0—shown as PV()</a:t>
            </a:r>
            <a:r>
              <a:rPr lang="en-US" sz="2400" baseline="-25000" dirty="0"/>
              <a:t>0</a:t>
            </a:r>
            <a:r>
              <a:rPr lang="en-US" sz="2400" dirty="0"/>
              <a:t>—the relationship between spot and forward prices in </a:t>
            </a:r>
            <a:r>
              <a:rPr lang="en-US" sz="2400" dirty="0">
                <a:solidFill>
                  <a:srgbClr val="FF0000"/>
                </a:solidFill>
              </a:rPr>
              <a:t>discrete compounding</a:t>
            </a:r>
            <a:r>
              <a:rPr lang="en-US" sz="2400" dirty="0"/>
              <a:t> terms can be shown as </a:t>
            </a: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endParaRPr lang="en-US" sz="2400" dirty="0">
              <a:solidFill>
                <a:srgbClr val="FF0000"/>
              </a:solidFill>
            </a:endParaRP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+PVC</a:t>
            </a:r>
            <a:r>
              <a:rPr lang="en-US" sz="2400" b="1" baseline="-25000" dirty="0">
                <a:solidFill>
                  <a:srgbClr val="FF0000"/>
                </a:solidFill>
              </a:rPr>
              <a:t>0</a:t>
            </a:r>
            <a:r>
              <a:rPr lang="en-US" sz="2400" b="1" dirty="0">
                <a:solidFill>
                  <a:srgbClr val="FF0000"/>
                </a:solidFill>
              </a:rPr>
              <a:t>-PVB</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661069"/>
            <a:ext cx="5915708" cy="222828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a:t>
            </a:r>
            <a:r>
              <a:rPr lang="en-US" dirty="0" err="1">
                <a:solidFill>
                  <a:srgbClr val="FF0000"/>
                </a:solidFill>
              </a:rPr>
              <a:t>PVB</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solidFill>
                  <a:srgbClr val="FF0000"/>
                </a:solidFill>
              </a:rPr>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34417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2467647497"/>
              </p:ext>
            </p:extLst>
          </p:nvPr>
        </p:nvGraphicFramePr>
        <p:xfrm>
          <a:off x="1024128" y="2286000"/>
          <a:ext cx="5167568"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60636359"/>
                    </a:ext>
                  </a:extLst>
                </a:gridCol>
                <a:gridCol w="1666050">
                  <a:extLst>
                    <a:ext uri="{9D8B030D-6E8A-4147-A177-3AD203B41FA5}">
                      <a16:colId xmlns:a16="http://schemas.microsoft.com/office/drawing/2014/main" val="3454595711"/>
                    </a:ext>
                  </a:extLst>
                </a:gridCol>
                <a:gridCol w="1643825">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800" dirty="0"/>
              <a:t>Forward rate agreement</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2940366157"/>
              </p:ext>
            </p:extLst>
          </p:nvPr>
        </p:nvGraphicFramePr>
        <p:xfrm>
          <a:off x="1023938" y="2286000"/>
          <a:ext cx="7597634"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1968569691"/>
                    </a:ext>
                  </a:extLst>
                </a:gridCol>
                <a:gridCol w="1666050">
                  <a:extLst>
                    <a:ext uri="{9D8B030D-6E8A-4147-A177-3AD203B41FA5}">
                      <a16:colId xmlns:a16="http://schemas.microsoft.com/office/drawing/2014/main" val="1767555465"/>
                    </a:ext>
                  </a:extLst>
                </a:gridCol>
                <a:gridCol w="1643825">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6043-708C-4C2C-A7CD-BA5F1BD879A2}"/>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4EE0A397-6DCF-4686-B34A-FA84F1C9D26C}"/>
              </a:ext>
            </a:extLst>
          </p:cNvPr>
          <p:cNvSpPr>
            <a:spLocks noGrp="1"/>
          </p:cNvSpPr>
          <p:nvPr>
            <p:ph idx="1"/>
          </p:nvPr>
        </p:nvSpPr>
        <p:spPr/>
        <p:txBody>
          <a:bodyPr/>
          <a:lstStyle/>
          <a:p>
            <a:r>
              <a:rPr lang="en-US" dirty="0"/>
              <a:t>Assume, for example, that today we observe a current three-month MRR of 1.25% and a current six-month MRR of 1.75%. How can we solve for the three-month implied forward MRR in three months’ time (IFR3m, 3m)?</a:t>
            </a:r>
          </a:p>
          <a:p>
            <a:r>
              <a:rPr lang="en-US" dirty="0"/>
              <a:t>(1+APR</a:t>
            </a:r>
            <a:r>
              <a:rPr lang="en-US" baseline="-25000" dirty="0"/>
              <a:t>4</a:t>
            </a:r>
            <a:r>
              <a:rPr lang="en-US" dirty="0"/>
              <a:t>/4)</a:t>
            </a:r>
            <a:r>
              <a:rPr lang="en-US" baseline="30000" dirty="0"/>
              <a:t>4</a:t>
            </a:r>
            <a:r>
              <a:rPr lang="en-US" dirty="0"/>
              <a:t>=(1+0.0175/2)</a:t>
            </a:r>
            <a:r>
              <a:rPr lang="en-US" baseline="30000" dirty="0"/>
              <a:t>2</a:t>
            </a:r>
          </a:p>
          <a:p>
            <a:r>
              <a:rPr lang="en-US" dirty="0"/>
              <a:t>APR</a:t>
            </a:r>
            <a:r>
              <a:rPr lang="en-US" baseline="-25000" dirty="0"/>
              <a:t>4</a:t>
            </a:r>
            <a:r>
              <a:rPr lang="en-US" dirty="0"/>
              <a:t>=1.74619%</a:t>
            </a:r>
          </a:p>
          <a:p>
            <a:r>
              <a:rPr lang="en-US" dirty="0"/>
              <a:t>(1+Z</a:t>
            </a:r>
            <a:r>
              <a:rPr lang="en-US" baseline="-25000" dirty="0"/>
              <a:t>3m</a:t>
            </a:r>
            <a:r>
              <a:rPr lang="en-US" dirty="0"/>
              <a:t>/4)*(1+IFR</a:t>
            </a:r>
            <a:r>
              <a:rPr lang="en-US" baseline="-25000" dirty="0"/>
              <a:t>3m,3m</a:t>
            </a:r>
            <a:r>
              <a:rPr lang="en-US" dirty="0"/>
              <a:t>/4)=(1+Z</a:t>
            </a:r>
            <a:r>
              <a:rPr lang="en-US" baseline="-25000" dirty="0"/>
              <a:t>6m</a:t>
            </a:r>
            <a:r>
              <a:rPr lang="en-US" dirty="0"/>
              <a:t>/4)</a:t>
            </a:r>
            <a:r>
              <a:rPr lang="en-US" baseline="30000" dirty="0"/>
              <a:t>2</a:t>
            </a:r>
          </a:p>
          <a:p>
            <a:r>
              <a:rPr lang="en-US" dirty="0"/>
              <a:t>IFR</a:t>
            </a:r>
            <a:r>
              <a:rPr lang="en-US" baseline="-25000" dirty="0"/>
              <a:t>3m,3m</a:t>
            </a:r>
            <a:r>
              <a:rPr lang="en-US" dirty="0"/>
              <a:t>=2.24299%</a:t>
            </a:r>
          </a:p>
          <a:p>
            <a:endParaRPr lang="en-US" dirty="0"/>
          </a:p>
        </p:txBody>
      </p:sp>
    </p:spTree>
    <p:extLst>
      <p:ext uri="{BB962C8B-B14F-4D97-AF65-F5344CB8AC3E}">
        <p14:creationId xmlns:p14="http://schemas.microsoft.com/office/powerpoint/2010/main" val="1108124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solidFill>
                  <a:srgbClr val="FF0000"/>
                </a:solidFill>
              </a:rPr>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1701773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a:bodyPr>
          <a:lstStyle/>
          <a:p>
            <a:r>
              <a:rPr lang="en-US" sz="4000" dirty="0"/>
              <a:t>Pricing and valuation of futures</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sz="2800" dirty="0"/>
              <a:t>The futures price, f</a:t>
            </a:r>
            <a:r>
              <a:rPr lang="en-US" sz="2800" baseline="-25000" dirty="0"/>
              <a:t>0</a:t>
            </a:r>
            <a:r>
              <a:rPr lang="en-US" sz="2800" dirty="0"/>
              <a:t>(T), is </a:t>
            </a:r>
            <a:r>
              <a:rPr lang="en-US" sz="2800" dirty="0">
                <a:solidFill>
                  <a:srgbClr val="FF0000"/>
                </a:solidFill>
              </a:rPr>
              <a:t>identical</a:t>
            </a:r>
            <a:r>
              <a:rPr lang="en-US" sz="2800" dirty="0"/>
              <a:t> to the forward price from a previous lesson.</a:t>
            </a:r>
          </a:p>
          <a:p>
            <a:r>
              <a:rPr lang="en-US" sz="2800" dirty="0"/>
              <a:t>f</a:t>
            </a:r>
            <a:r>
              <a:rPr lang="en-US" sz="2800" baseline="-25000" dirty="0"/>
              <a:t>0</a:t>
            </a:r>
            <a:r>
              <a:rPr lang="en-US" sz="2800" dirty="0"/>
              <a:t>(T)=S</a:t>
            </a:r>
            <a:r>
              <a:rPr lang="en-US" sz="2800" baseline="-25000" dirty="0"/>
              <a:t>0</a:t>
            </a:r>
            <a:r>
              <a:rPr lang="en-US" sz="2800" dirty="0"/>
              <a:t>(1+r)</a:t>
            </a:r>
            <a:r>
              <a:rPr lang="en-US" sz="2800" baseline="30000" dirty="0"/>
              <a:t>T</a:t>
            </a:r>
          </a:p>
          <a:p>
            <a:r>
              <a:rPr lang="en-US" sz="2800" dirty="0"/>
              <a:t>f</a:t>
            </a:r>
            <a:r>
              <a:rPr lang="en-US" sz="2800" baseline="-25000" dirty="0"/>
              <a:t>0</a:t>
            </a:r>
            <a:r>
              <a:rPr lang="en-US" sz="2800" dirty="0"/>
              <a:t>(T)=[S</a:t>
            </a:r>
            <a:r>
              <a:rPr lang="en-US" sz="2800" baseline="-25000" dirty="0"/>
              <a:t>0</a:t>
            </a:r>
            <a:r>
              <a:rPr lang="en-US" sz="2800" dirty="0"/>
              <a:t>+PVC</a:t>
            </a:r>
            <a:r>
              <a:rPr lang="en-US" sz="2800" baseline="-25000" dirty="0"/>
              <a:t>0</a:t>
            </a:r>
            <a:r>
              <a:rPr lang="en-US" sz="2800" dirty="0"/>
              <a:t>-PVB</a:t>
            </a:r>
            <a:r>
              <a:rPr lang="en-US" sz="2800" baseline="-25000" dirty="0"/>
              <a:t>0 </a:t>
            </a:r>
            <a:r>
              <a:rPr lang="en-US" sz="2800" dirty="0"/>
              <a:t>](1+r)</a:t>
            </a:r>
            <a:r>
              <a:rPr lang="en-US" sz="2800" baseline="30000" dirty="0"/>
              <a:t>T</a:t>
            </a:r>
          </a:p>
          <a:p>
            <a:pPr marL="0" indent="0">
              <a:buNone/>
            </a:pPr>
            <a:r>
              <a:rPr lang="en-US" sz="2800" baseline="30000" dirty="0"/>
              <a:t>  </a:t>
            </a:r>
            <a:r>
              <a:rPr lang="en-US" sz="2800" dirty="0"/>
              <a:t>f</a:t>
            </a:r>
            <a:r>
              <a:rPr lang="en-US" sz="2800" baseline="-25000" dirty="0"/>
              <a:t>0</a:t>
            </a:r>
            <a:r>
              <a:rPr lang="en-US" sz="2800" dirty="0"/>
              <a:t>(T)=S</a:t>
            </a:r>
            <a:r>
              <a:rPr lang="en-US" sz="2800" baseline="-25000" dirty="0"/>
              <a:t>0</a:t>
            </a:r>
            <a:r>
              <a:rPr lang="en-US" sz="2800" dirty="0"/>
              <a:t>e</a:t>
            </a:r>
            <a:r>
              <a:rPr lang="en-US" sz="2800" baseline="30000" dirty="0"/>
              <a:t>rT</a:t>
            </a:r>
          </a:p>
          <a:p>
            <a:r>
              <a:rPr lang="en-US" sz="2800" dirty="0"/>
              <a:t>f</a:t>
            </a:r>
            <a:r>
              <a:rPr lang="en-US" sz="2800" baseline="-25000" dirty="0"/>
              <a:t>0</a:t>
            </a:r>
            <a:r>
              <a:rPr lang="en-US" sz="2800" dirty="0"/>
              <a:t>(T)=S</a:t>
            </a:r>
            <a:r>
              <a:rPr lang="en-US" sz="2800" baseline="-25000" dirty="0"/>
              <a:t>0</a:t>
            </a:r>
            <a:r>
              <a:rPr lang="en-US" sz="2800" dirty="0"/>
              <a:t>e</a:t>
            </a:r>
            <a:r>
              <a:rPr lang="en-US" sz="2800" baseline="30000" dirty="0"/>
              <a:t>(</a:t>
            </a:r>
            <a:r>
              <a:rPr lang="en-US" sz="2800" baseline="30000" dirty="0" err="1"/>
              <a:t>r+C-B</a:t>
            </a:r>
            <a:r>
              <a:rPr lang="en-US" sz="2800"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a:t>
            </a:r>
            <a:r>
              <a:rPr lang="en-US" sz="2000" dirty="0">
                <a:solidFill>
                  <a:srgbClr val="FF0000"/>
                </a:solidFill>
              </a:rPr>
              <a:t>long futures </a:t>
            </a:r>
            <a:r>
              <a:rPr lang="en-US" sz="2000" dirty="0"/>
              <a:t>contracts are </a:t>
            </a:r>
            <a:r>
              <a:rPr lang="en-US" sz="2000" dirty="0">
                <a:solidFill>
                  <a:srgbClr val="FF0000"/>
                </a:solidFill>
              </a:rPr>
              <a:t>more attractive </a:t>
            </a:r>
            <a:r>
              <a:rPr lang="en-US" sz="2000" dirty="0"/>
              <a:t>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a:t>
            </a:r>
            <a:r>
              <a:rPr lang="en-US" sz="2000" dirty="0">
                <a:solidFill>
                  <a:srgbClr val="FF0000"/>
                </a:solidFill>
              </a:rPr>
              <a:t>long forward </a:t>
            </a:r>
            <a:r>
              <a:rPr lang="en-US" sz="2000" dirty="0"/>
              <a:t>positions being </a:t>
            </a:r>
            <a:r>
              <a:rPr lang="en-US" sz="2000" dirty="0">
                <a:solidFill>
                  <a:srgbClr val="FF0000"/>
                </a:solidFill>
              </a:rPr>
              <a:t>more desirable</a:t>
            </a:r>
            <a:r>
              <a:rPr lang="en-US" sz="2000" dirty="0"/>
              <a:t>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10332130"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613246634"/>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7.56</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Characteristics:</a:t>
            </a:r>
          </a:p>
          <a:p>
            <a:r>
              <a:rPr lang="en-US" sz="2000" dirty="0"/>
              <a:t>The </a:t>
            </a:r>
            <a:r>
              <a:rPr lang="en-US" sz="2000" dirty="0">
                <a:solidFill>
                  <a:srgbClr val="FF0000"/>
                </a:solidFill>
              </a:rPr>
              <a:t>forward contract price</a:t>
            </a:r>
            <a:r>
              <a:rPr lang="en-US" sz="2000" dirty="0"/>
              <a:t>, F</a:t>
            </a:r>
            <a:r>
              <a:rPr lang="en-US" sz="2000" baseline="-25000" dirty="0"/>
              <a:t>0</a:t>
            </a:r>
            <a:r>
              <a:rPr lang="en-US" sz="2000" dirty="0"/>
              <a:t>(T), </a:t>
            </a:r>
            <a:r>
              <a:rPr lang="en-US" sz="2000" dirty="0">
                <a:solidFill>
                  <a:srgbClr val="FF0000"/>
                </a:solidFill>
              </a:rPr>
              <a:t>remains fixed </a:t>
            </a:r>
            <a:r>
              <a:rPr lang="en-US" sz="2000" dirty="0"/>
              <a:t>until the contract matures. </a:t>
            </a:r>
          </a:p>
          <a:p>
            <a:r>
              <a:rPr lang="en-US" sz="2000" dirty="0">
                <a:solidFill>
                  <a:srgbClr val="FF0000"/>
                </a:solidFill>
              </a:rPr>
              <a:t>Forward</a:t>
            </a:r>
            <a:r>
              <a:rPr lang="en-US" sz="2000" dirty="0"/>
              <a:t> contract </a:t>
            </a:r>
            <a:r>
              <a:rPr lang="en-US" sz="2000" dirty="0">
                <a:solidFill>
                  <a:srgbClr val="FF0000"/>
                </a:solidFill>
              </a:rPr>
              <a:t>MTM value </a:t>
            </a:r>
            <a:r>
              <a:rPr lang="en-US" sz="2000" dirty="0"/>
              <a:t>changes are captured by the </a:t>
            </a:r>
            <a:r>
              <a:rPr lang="en-US" sz="2000" dirty="0">
                <a:solidFill>
                  <a:srgbClr val="FF0000"/>
                </a:solidFill>
              </a:rPr>
              <a:t>difference</a:t>
            </a:r>
            <a:r>
              <a:rPr lang="en-US" sz="2000" dirty="0"/>
              <a:t> between the </a:t>
            </a:r>
            <a:r>
              <a:rPr lang="en-US" sz="2000" dirty="0">
                <a:solidFill>
                  <a:srgbClr val="FF0000"/>
                </a:solidFill>
              </a:rPr>
              <a:t>current spot price</a:t>
            </a:r>
            <a:r>
              <a:rPr lang="en-US" sz="2000" dirty="0"/>
              <a:t>, S</a:t>
            </a:r>
            <a:r>
              <a:rPr lang="en-US" sz="2000" baseline="-25000" dirty="0"/>
              <a:t>t</a:t>
            </a:r>
            <a:r>
              <a:rPr lang="en-US" sz="2000" dirty="0"/>
              <a:t>, and the </a:t>
            </a:r>
            <a:r>
              <a:rPr lang="en-US" sz="2000" dirty="0">
                <a:solidFill>
                  <a:srgbClr val="FF0000"/>
                </a:solidFill>
              </a:rPr>
              <a:t>present value of the forward price</a:t>
            </a:r>
            <a:r>
              <a:rPr lang="en-US" sz="2000" dirty="0"/>
              <a:t>, </a:t>
            </a:r>
            <a:r>
              <a:rPr lang="en-US" sz="2000" dirty="0" err="1"/>
              <a:t>PV</a:t>
            </a:r>
            <a:r>
              <a:rPr lang="en-US" sz="2000" baseline="-25000" dirty="0" err="1"/>
              <a:t>t</a:t>
            </a:r>
            <a:r>
              <a:rPr lang="en-US" sz="2000" dirty="0"/>
              <a:t>[F</a:t>
            </a:r>
            <a:r>
              <a:rPr lang="en-US" sz="2000" baseline="-25000" dirty="0"/>
              <a:t>0</a:t>
            </a:r>
            <a:r>
              <a:rPr lang="en-US" sz="2000" dirty="0"/>
              <a:t>(T)].</a:t>
            </a:r>
          </a:p>
          <a:p>
            <a:r>
              <a:rPr lang="en-US" sz="2000" dirty="0"/>
              <a:t> This </a:t>
            </a:r>
            <a:r>
              <a:rPr lang="en-US" sz="2000" dirty="0">
                <a:solidFill>
                  <a:srgbClr val="FF0000"/>
                </a:solidFill>
              </a:rPr>
              <a:t>forward</a:t>
            </a:r>
            <a:r>
              <a:rPr lang="en-US" sz="2000" dirty="0"/>
              <a:t> contract MTM is </a:t>
            </a:r>
            <a:r>
              <a:rPr lang="en-US" sz="2000" dirty="0">
                <a:solidFill>
                  <a:srgbClr val="FF0000"/>
                </a:solidFill>
              </a:rPr>
              <a:t>not settled until maturity</a:t>
            </a:r>
            <a:r>
              <a:rPr lang="en-US" sz="2000" dirty="0"/>
              <a:t>, giving rise to counterparty </a:t>
            </a:r>
            <a:r>
              <a:rPr lang="en-US" sz="2000" dirty="0">
                <a:solidFill>
                  <a:srgbClr val="FF0000"/>
                </a:solidFill>
              </a:rPr>
              <a:t>credit risk </a:t>
            </a:r>
            <a:r>
              <a:rPr lang="en-US" sz="2000" dirty="0"/>
              <a:t>over time since no cash is exchanged from inception of the contract to its maturity or expiration.</a:t>
            </a:r>
          </a:p>
          <a:p>
            <a:r>
              <a:rPr lang="en-US" sz="2000" dirty="0">
                <a:solidFill>
                  <a:srgbClr val="FF0000"/>
                </a:solidFill>
              </a:rPr>
              <a:t>Futures contract prices fluctuate </a:t>
            </a:r>
            <a:r>
              <a:rPr lang="en-US" sz="2000" dirty="0"/>
              <a:t>daily based upon market changes. </a:t>
            </a:r>
          </a:p>
          <a:p>
            <a:r>
              <a:rPr lang="en-US" sz="2000" dirty="0"/>
              <a:t>The </a:t>
            </a:r>
            <a:r>
              <a:rPr lang="en-US" sz="2000" dirty="0">
                <a:solidFill>
                  <a:srgbClr val="FF0000"/>
                </a:solidFill>
              </a:rPr>
              <a:t>daily settlement mechanism </a:t>
            </a:r>
            <a:r>
              <a:rPr lang="en-US" sz="2000" dirty="0"/>
              <a:t>resets the futures </a:t>
            </a:r>
            <a:r>
              <a:rPr lang="en-US" sz="2000" dirty="0">
                <a:solidFill>
                  <a:srgbClr val="FF0000"/>
                </a:solidFill>
              </a:rPr>
              <a:t>MTM to zero</a:t>
            </a:r>
            <a:r>
              <a:rPr lang="en-US" sz="2000" dirty="0"/>
              <a:t>, and variation margin is exchanged to settle the difference, </a:t>
            </a:r>
            <a:r>
              <a:rPr lang="en-US" sz="2000" dirty="0">
                <a:solidFill>
                  <a:srgbClr val="FF0000"/>
                </a:solidFill>
              </a:rPr>
              <a:t>reducing</a:t>
            </a:r>
            <a:r>
              <a:rPr lang="en-US" sz="2000" dirty="0"/>
              <a:t> </a:t>
            </a:r>
            <a:r>
              <a:rPr lang="en-US" sz="2000" dirty="0">
                <a:solidFill>
                  <a:srgbClr val="FF0000"/>
                </a:solidFill>
              </a:rPr>
              <a:t>counterparty credit risk</a:t>
            </a:r>
            <a:r>
              <a:rPr lang="en-US" sz="20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sz="2800" dirty="0"/>
              <a:t>f</a:t>
            </a:r>
            <a:r>
              <a:rPr lang="it-IT" sz="2800" baseline="-25000" dirty="0"/>
              <a:t>A,B−A </a:t>
            </a:r>
            <a:r>
              <a:rPr lang="it-IT" sz="2800" dirty="0"/>
              <a:t>= 100 − (100 × MRR</a:t>
            </a:r>
            <a:r>
              <a:rPr lang="it-IT" sz="2800" baseline="-25000" dirty="0"/>
              <a:t>A,B−A</a:t>
            </a:r>
            <a:r>
              <a:rPr lang="it-IT" sz="2800" dirty="0"/>
              <a:t>)</a:t>
            </a:r>
          </a:p>
          <a:p>
            <a:r>
              <a:rPr lang="en-US" sz="2800" dirty="0"/>
              <a:t>Where </a:t>
            </a:r>
            <a:r>
              <a:rPr lang="en-US" sz="2800" dirty="0" err="1"/>
              <a:t>f</a:t>
            </a:r>
            <a:r>
              <a:rPr lang="en-US" sz="2800" baseline="-25000" dirty="0" err="1"/>
              <a:t>A,B</a:t>
            </a:r>
            <a:r>
              <a:rPr lang="en-US" sz="2800" baseline="-25000" dirty="0"/>
              <a:t>-A </a:t>
            </a:r>
            <a:r>
              <a:rPr lang="en-US" sz="2800" dirty="0"/>
              <a:t>represents the futures price for a market reference rate for B-A periods that begins in A periods (MRR</a:t>
            </a:r>
            <a:r>
              <a:rPr lang="en-US" sz="2800" baseline="-25000" dirty="0"/>
              <a:t>A,B-A</a:t>
            </a:r>
            <a:r>
              <a:rPr lang="en-US" sz="2800" dirty="0"/>
              <a:t>)</a:t>
            </a:r>
          </a:p>
          <a:p>
            <a:r>
              <a:rPr lang="en-US" sz="2800" dirty="0"/>
              <a:t>f3m,3m : 98.25 = 100-(100*MRR</a:t>
            </a:r>
            <a:r>
              <a:rPr lang="en-US" sz="2800" baseline="-25000" dirty="0"/>
              <a:t>3m,3m</a:t>
            </a:r>
            <a:r>
              <a:rPr lang="en-US" sz="2800" dirty="0"/>
              <a:t>)</a:t>
            </a:r>
          </a:p>
          <a:p>
            <a:r>
              <a:rPr lang="en-US" sz="2800" dirty="0"/>
              <a:t>MRR</a:t>
            </a:r>
            <a:r>
              <a:rPr lang="en-US" sz="2800" baseline="-25000" dirty="0"/>
              <a:t>3m,3m</a:t>
            </a:r>
            <a:r>
              <a:rPr lang="en-US" sz="2800" dirty="0"/>
              <a:t>=1.75%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2018670671"/>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dirty="0"/>
                        <a:t>Gains from rising MRR(borrower)</a:t>
                      </a:r>
                    </a:p>
                  </a:txBody>
                  <a:tcPr marL="142650" marR="142650" marT="71325" marB="71325"/>
                </a:tc>
                <a:tc>
                  <a:txBody>
                    <a:bodyPr/>
                    <a:lstStyle/>
                    <a:p>
                      <a:r>
                        <a:rPr lang="en-US" sz="2800" dirty="0"/>
                        <a:t>Gains from falling MRR(lender)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a:t>
            </a:r>
            <a:r>
              <a:rPr lang="en-US" dirty="0">
                <a:solidFill>
                  <a:srgbClr val="FF0000"/>
                </a:solidFill>
              </a:rPr>
              <a:t>daily settlement </a:t>
            </a:r>
            <a:r>
              <a:rPr lang="en-US" dirty="0"/>
              <a:t>occurs based on price changes, which translate into futures contract </a:t>
            </a:r>
            <a:r>
              <a:rPr lang="en-US" dirty="0">
                <a:solidFill>
                  <a:srgbClr val="FF0000"/>
                </a:solidFill>
              </a:rPr>
              <a:t>basis point value </a:t>
            </a:r>
            <a:r>
              <a:rPr lang="en-US" dirty="0"/>
              <a:t>(BPV) as follows:</a:t>
            </a:r>
          </a:p>
          <a:p>
            <a:r>
              <a:rPr lang="en-US" dirty="0"/>
              <a:t>Futures Contract </a:t>
            </a:r>
            <a:r>
              <a:rPr lang="en-US" dirty="0">
                <a:solidFill>
                  <a:srgbClr val="FF0000"/>
                </a:solidFill>
              </a:rPr>
              <a:t>BPV</a:t>
            </a:r>
            <a:r>
              <a:rPr lang="en-US" dirty="0"/>
              <a:t> =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9700698" cy="1499616"/>
          </a:xfrm>
        </p:spPr>
        <p:txBody>
          <a:bodyPr>
            <a:normAutofit/>
          </a:bodyPr>
          <a:lstStyle/>
          <a:p>
            <a:r>
              <a:rPr lang="en-US" sz="3500" dirty="0"/>
              <a:t>Pricing and valuation of futures</a:t>
            </a:r>
            <a:br>
              <a:rPr lang="en-US" sz="3500" dirty="0"/>
            </a:br>
            <a:r>
              <a:rPr lang="en-US" sz="3500" dirty="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futures</a:t>
            </a:r>
            <a:endParaRPr kumimoji="1" lang="zh-CN" altLang="en-US" sz="4800"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solidFill>
                  <a:srgbClr val="FF0000"/>
                </a:solidFill>
              </a:rPr>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12508</TotalTime>
  <Words>12917</Words>
  <Application>Microsoft Office PowerPoint</Application>
  <PresentationFormat>Widescreen</PresentationFormat>
  <Paragraphs>1163</Paragraphs>
  <Slides>146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146</vt:i4>
      </vt:variant>
    </vt:vector>
  </HeadingPairs>
  <TitlesOfParts>
    <vt:vector size="155"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Pricing and valuation of derivatives</vt:lpstr>
      <vt:lpstr>Forward rate agreement</vt:lpstr>
      <vt:lpstr>Forward rate agreement</vt:lpstr>
      <vt:lpstr>Forward rate agreement</vt:lpstr>
      <vt:lpstr>Forward rate agreement</vt:lpstr>
      <vt:lpstr>Forward rate agreement</vt:lpstr>
      <vt:lpstr>Forward rate agreement</vt:lpstr>
      <vt:lpstr>practices</vt:lpstr>
      <vt:lpstr>practices</vt:lpstr>
      <vt:lpstr>practices</vt:lpstr>
      <vt:lpstr>Pricing and valuation of derivatives</vt:lpstr>
      <vt:lpstr>Pricing and valuation of futures</vt:lpstr>
      <vt:lpstr>Pricing and valuation of futures</vt:lpstr>
      <vt:lpstr>Pricing and valuation of futures</vt:lpstr>
      <vt:lpstr>Pricing and valuation of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112</cp:revision>
  <dcterms:created xsi:type="dcterms:W3CDTF">2022-09-20T13:38:21Z</dcterms:created>
  <dcterms:modified xsi:type="dcterms:W3CDTF">2023-07-25T08:31:51Z</dcterms:modified>
</cp:coreProperties>
</file>